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Average" pitchFamily="2" charset="77"/>
      <p:regular r:id="rId15"/>
    </p:embeddedFont>
    <p:embeddedFont>
      <p:font typeface="Oswald" pitchFamily="2" charset="77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58"/>
  </p:normalViewPr>
  <p:slideViewPr>
    <p:cSldViewPr snapToGrid="0">
      <p:cViewPr varScale="1">
        <p:scale>
          <a:sx n="139" d="100"/>
          <a:sy n="139" d="100"/>
        </p:scale>
        <p:origin x="176" y="5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2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f425baf996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21" name="Google Shape;121;g1f425baf996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1f425baf996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28" name="Google Shape;128;g1f425baf996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1f425baf996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34" name="Google Shape;134;g1f425baf996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f425baf996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64" name="Google Shape;64;g1f425baf996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18948dd757f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72" name="Google Shape;72;g18948dd757f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8948dd757f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79" name="Google Shape;79;g18948dd757f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18948dd757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86" name="Google Shape;86;g18948dd757f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18948dd757f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93" name="Google Shape;93;g18948dd757f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18948dd757f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00" name="Google Shape;100;g18948dd757f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0fc344e17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07" name="Google Shape;107;g20fc344e171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20fa1b468b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  <p:txBody>
          <a:bodyPr/>
          <a:lstStyle/>
          <a:p>
            <a:endParaRPr/>
          </a:p>
        </p:txBody>
      </p:sp>
      <p:sp>
        <p:nvSpPr>
          <p:cNvPr id="114" name="Google Shape;114;g20fa1b468b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>
            <a:spLocks noGrp="1"/>
          </p:cNvSpPr>
          <p:nvPr>
            <p:ph type="body" idx="1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9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lat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bids-extensions.readthedocs.io/en/latest/" TargetMode="External"/><Relationship Id="rId3" Type="http://schemas.openxmlformats.org/officeDocument/2006/relationships/hyperlink" Target="https://docs.google.com/spreadsheets/d/1UrmlKEi6kw6yl7DMWgodvuAPcCSDQwA_dLHyxpVlAo0/edit?usp=sharing" TargetMode="External"/><Relationship Id="rId7" Type="http://schemas.openxmlformats.org/officeDocument/2006/relationships/hyperlink" Target="https://docs.google.com/document/d/1OAw_BGKkqNWr0Sat09JWE3twj9VZ_MtmFJZbCMLv3TM/edit?usp=sharing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ocs.google.com/presentation/d/1ldEbElaFm__jtkLoEcn2PQ-LGj1dfmdjWxDvE11eiNk/edit?usp=sharing" TargetMode="External"/><Relationship Id="rId5" Type="http://schemas.openxmlformats.org/officeDocument/2006/relationships/hyperlink" Target="https://nih.zoomgov.com/rec/share/Nh2QkGPbXGZGSxxdxx-duqNUzmwrgD7e3M_1TiCRLhuJZzvWLw0WzTlJl96XMGhD.E-Q_KgIQFkQOLYxX" TargetMode="External"/><Relationship Id="rId4" Type="http://schemas.openxmlformats.org/officeDocument/2006/relationships/hyperlink" Target="https://docs.google.com/presentation/d/1m_871VIpRVC21epuFN-w_17as-rkBZnSjAtRp8L331w/edit?usp=sharing" TargetMode="External"/><Relationship Id="rId9" Type="http://schemas.openxmlformats.org/officeDocument/2006/relationships/hyperlink" Target="https://articles.chymera.eu/decohost_bids_virtual_sprint_pitch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articles.chymera.eu/decohost_bids_virtual_sprint_pitch.pdf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github.com/bids-standard/bids-specification/pull/1412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bids-standard/bids-extensions/pull/8" TargetMode="External"/><Relationship Id="rId3" Type="http://schemas.openxmlformats.org/officeDocument/2006/relationships/hyperlink" Target="https://bids-extensions.readthedocs.io/" TargetMode="External"/><Relationship Id="rId7" Type="http://schemas.openxmlformats.org/officeDocument/2006/relationships/hyperlink" Target="https://bids-extensions.readthedocs.io/en/latest/submission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bids-extensions.readthedocs.io/en/latest/guide/" TargetMode="External"/><Relationship Id="rId5" Type="http://schemas.openxmlformats.org/officeDocument/2006/relationships/hyperlink" Target="https://github.com/bids-standard/bids-website/pull/278" TargetMode="External"/><Relationship Id="rId10" Type="http://schemas.openxmlformats.org/officeDocument/2006/relationships/hyperlink" Target="https://github.com/bids-standard/bids-extensions/pull/9" TargetMode="External"/><Relationship Id="rId4" Type="http://schemas.openxmlformats.org/officeDocument/2006/relationships/hyperlink" Target="https://bids.neuroimaging.io/get_involved.html" TargetMode="External"/><Relationship Id="rId9" Type="http://schemas.openxmlformats.org/officeDocument/2006/relationships/hyperlink" Target="https://bids-extensions.readthedocs.io/en/latest/schema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>
            <a:spLocks noGrp="1"/>
          </p:cNvSpPr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BIDS Sprint 3 Report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0" name="Google Shape;60;p13"/>
          <p:cNvSpPr txBox="1">
            <a:spLocks noGrp="1"/>
          </p:cNvSpPr>
          <p:nvPr>
            <p:ph type="subTitle" idx="1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Fully virtual, February 6-10, 2023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dirty="0">
                <a:solidFill>
                  <a:schemeClr val="bg1"/>
                </a:solidFill>
              </a:rPr>
              <a:t>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Summary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4" name="Google Shape;124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Overall a success, with many corner/edge cases becoming accounted for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7 “main” participants there all week, 8 “additional” attendees on/off throughout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All 5 projects made large leaps this week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b="1" dirty="0">
                <a:solidFill>
                  <a:schemeClr val="bg1"/>
                </a:solidFill>
              </a:rPr>
              <a:t>Schema</a:t>
            </a:r>
            <a:r>
              <a:rPr lang="en" dirty="0">
                <a:solidFill>
                  <a:schemeClr val="bg1"/>
                </a:solidFill>
              </a:rPr>
              <a:t>: Only about 5% of the ~200 legacy validator issues are left to include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b="1" dirty="0">
                <a:solidFill>
                  <a:schemeClr val="bg1"/>
                </a:solidFill>
              </a:rPr>
              <a:t>Validator</a:t>
            </a:r>
            <a:r>
              <a:rPr lang="en" dirty="0">
                <a:solidFill>
                  <a:schemeClr val="bg1"/>
                </a:solidFill>
              </a:rPr>
              <a:t>: Client-side on </a:t>
            </a:r>
            <a:r>
              <a:rPr lang="en" dirty="0" err="1">
                <a:solidFill>
                  <a:schemeClr val="bg1"/>
                </a:solidFill>
              </a:rPr>
              <a:t>OpenNeuro</a:t>
            </a:r>
            <a:r>
              <a:rPr lang="en" dirty="0">
                <a:solidFill>
                  <a:schemeClr val="bg1"/>
                </a:solidFill>
              </a:rPr>
              <a:t> </a:t>
            </a:r>
            <a:r>
              <a:rPr lang="en" b="1" i="1" dirty="0">
                <a:solidFill>
                  <a:schemeClr val="bg1"/>
                </a:solidFill>
              </a:rPr>
              <a:t>AND</a:t>
            </a:r>
            <a:r>
              <a:rPr lang="en" b="1" dirty="0">
                <a:solidFill>
                  <a:schemeClr val="bg1"/>
                </a:solidFill>
              </a:rPr>
              <a:t> </a:t>
            </a:r>
            <a:r>
              <a:rPr lang="en" dirty="0">
                <a:solidFill>
                  <a:schemeClr val="bg1"/>
                </a:solidFill>
              </a:rPr>
              <a:t>CI is there for </a:t>
            </a:r>
            <a:r>
              <a:rPr lang="en" dirty="0" err="1">
                <a:solidFill>
                  <a:schemeClr val="bg1"/>
                </a:solidFill>
              </a:rPr>
              <a:t>bids_examples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b="1" dirty="0" err="1">
                <a:solidFill>
                  <a:schemeClr val="bg1"/>
                </a:solidFill>
              </a:rPr>
              <a:t>OpenNeuro</a:t>
            </a:r>
            <a:r>
              <a:rPr lang="en" dirty="0">
                <a:solidFill>
                  <a:schemeClr val="bg1"/>
                </a:solidFill>
              </a:rPr>
              <a:t>: Most UI components function with either validator now </a:t>
            </a:r>
            <a:r>
              <a:rPr lang="en" b="1" i="1" dirty="0">
                <a:solidFill>
                  <a:schemeClr val="bg1"/>
                </a:solidFill>
              </a:rPr>
              <a:t>AND </a:t>
            </a:r>
            <a:r>
              <a:rPr lang="en" dirty="0">
                <a:solidFill>
                  <a:schemeClr val="bg1"/>
                </a:solidFill>
              </a:rPr>
              <a:t>there’s a live demo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b="1" dirty="0">
                <a:solidFill>
                  <a:schemeClr val="bg1"/>
                </a:solidFill>
              </a:rPr>
              <a:t>Tooling</a:t>
            </a:r>
            <a:r>
              <a:rPr lang="en" dirty="0">
                <a:solidFill>
                  <a:schemeClr val="bg1"/>
                </a:solidFill>
              </a:rPr>
              <a:t>: Many issues requiring dedicated time received that time and got addressed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b="1" dirty="0">
                <a:solidFill>
                  <a:schemeClr val="bg1"/>
                </a:solidFill>
              </a:rPr>
              <a:t>Documentation</a:t>
            </a:r>
            <a:r>
              <a:rPr lang="en" dirty="0">
                <a:solidFill>
                  <a:schemeClr val="bg1"/>
                </a:solidFill>
              </a:rPr>
              <a:t>: A standalone BEP Guide exists now </a:t>
            </a:r>
            <a:r>
              <a:rPr lang="en" b="1" i="1" dirty="0">
                <a:solidFill>
                  <a:schemeClr val="bg1"/>
                </a:solidFill>
              </a:rPr>
              <a:t>AND</a:t>
            </a:r>
            <a:r>
              <a:rPr lang="en" dirty="0">
                <a:solidFill>
                  <a:schemeClr val="bg1"/>
                </a:solidFill>
              </a:rPr>
              <a:t> has schema design documentation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Long virtual events are more difficult on participants due to “Zoom fatigue”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The need for another sprint will not be considered again until May 2023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25" name="Google Shape;125;p22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rgbClr val="228B22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>
                <a:solidFill>
                  <a:srgbClr val="FFFFFF"/>
                </a:solidFill>
              </a:rPr>
              <a:t>10</a:t>
            </a:r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9B9417BF-7201-9369-DE56-86593205A5E5}"/>
              </a:ext>
            </a:extLst>
          </p:cNvPr>
          <p:cNvSpPr txBox="1">
            <a:spLocks/>
          </p:cNvSpPr>
          <p:nvPr/>
        </p:nvSpPr>
        <p:spPr>
          <a:xfrm>
            <a:off x="8496346" y="4677961"/>
            <a:ext cx="548700" cy="39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ctr">
              <a:defRPr>
                <a:solidFill>
                  <a:srgbClr val="228B22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10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SPECIAL THANKS TO THE STANFORD FOLKS AND THE NIMH DSST FOLKS FOR MAKING THIS HAPPEN!!!!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1" name="Google Shape;131;p23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rgbClr val="228B22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>
                <a:solidFill>
                  <a:srgbClr val="FFFFFF"/>
                </a:solidFill>
              </a:rPr>
              <a:t>11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36751F9D-1B94-9B38-C535-8841A9FC610C}"/>
              </a:ext>
            </a:extLst>
          </p:cNvPr>
          <p:cNvSpPr txBox="1">
            <a:spLocks/>
          </p:cNvSpPr>
          <p:nvPr/>
        </p:nvSpPr>
        <p:spPr>
          <a:xfrm>
            <a:off x="8496346" y="4677961"/>
            <a:ext cx="548700" cy="39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ctr">
              <a:defRPr>
                <a:solidFill>
                  <a:srgbClr val="228B22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Week’s reference documents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37" name="Google Shape;137;p2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rgbClr val="228B22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>
                <a:solidFill>
                  <a:srgbClr val="FFFFFF"/>
                </a:solidFill>
              </a:rPr>
              <a:t>12</a:t>
            </a:r>
            <a:endParaRPr/>
          </a:p>
        </p:txBody>
      </p:sp>
      <p:sp>
        <p:nvSpPr>
          <p:cNvPr id="138" name="Google Shape;138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>
                <a:solidFill>
                  <a:srgbClr val="228B22"/>
                </a:solidFill>
              </a:defRPr>
            </a:pP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February 6-10 BIDS Sprint 3 Schedule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>
                <a:solidFill>
                  <a:srgbClr val="228B22"/>
                </a:solidFill>
              </a:defRPr>
            </a:pP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Sprint Welcome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>
                <a:solidFill>
                  <a:srgbClr val="228B22"/>
                </a:solidFill>
              </a:defRPr>
            </a:pP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“State of the Schema” Presentation Recording</a:t>
            </a:r>
            <a:r>
              <a:rPr lang="en" dirty="0">
                <a:solidFill>
                  <a:schemeClr val="accent4">
                    <a:lumMod val="50000"/>
                  </a:schemeClr>
                </a:solidFill>
              </a:rPr>
              <a:t> </a:t>
            </a:r>
            <a:r>
              <a:rPr lang="en" dirty="0">
                <a:solidFill>
                  <a:schemeClr val="bg1"/>
                </a:solidFill>
              </a:rPr>
              <a:t>(passcode: @Sprint2023)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>
                <a:solidFill>
                  <a:srgbClr val="228B22"/>
                </a:solidFill>
              </a:defRPr>
            </a:pP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"State of the Schema" Presentation Slides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>
                <a:solidFill>
                  <a:srgbClr val="228B22"/>
                </a:solidFill>
              </a:defRPr>
            </a:pP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BIDS Sprint 3 Working Document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>
                <a:solidFill>
                  <a:srgbClr val="228B22"/>
                </a:solidFill>
              </a:defRPr>
            </a:pP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bids-extensions.readthedocs.io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>
                <a:solidFill>
                  <a:srgbClr val="228B22"/>
                </a:solidFill>
              </a:defRPr>
            </a:pP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Tooling and Python Validation report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E2A26BD0-C44E-3F1C-07F9-AA8D4508D47A}"/>
              </a:ext>
            </a:extLst>
          </p:cNvPr>
          <p:cNvSpPr txBox="1">
            <a:spLocks/>
          </p:cNvSpPr>
          <p:nvPr/>
        </p:nvSpPr>
        <p:spPr>
          <a:xfrm>
            <a:off x="8496346" y="4677961"/>
            <a:ext cx="548700" cy="39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ctr">
              <a:defRPr>
                <a:solidFill>
                  <a:srgbClr val="228B22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11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body" idx="2"/>
          </p:nvPr>
        </p:nvSpPr>
        <p:spPr>
          <a:xfrm>
            <a:off x="4310700" y="0"/>
            <a:ext cx="4833300" cy="5143499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457200" lvl="1" indent="0">
              <a:buNone/>
            </a:pPr>
            <a:r>
              <a:rPr lang="en" sz="1800" dirty="0">
                <a:solidFill>
                  <a:srgbClr val="FFFFFF"/>
                </a:solidFill>
              </a:rPr>
              <a:t>The following slides cover each project’s progress for the week in “long” detail.</a:t>
            </a:r>
            <a:endParaRPr sz="1800" dirty="0"/>
          </a:p>
          <a:p>
            <a:pPr marL="457200" lvl="1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800" dirty="0">
                <a:solidFill>
                  <a:srgbClr val="FFFFFF"/>
                </a:solidFill>
              </a:rPr>
              <a:t>The summary slide on Slide 10 is the “short” version.</a:t>
            </a:r>
            <a:endParaRPr sz="1800" dirty="0"/>
          </a:p>
        </p:txBody>
      </p:sp>
      <p:sp>
        <p:nvSpPr>
          <p:cNvPr id="66" name="Google Shape;66;p14"/>
          <p:cNvSpPr txBox="1">
            <a:spLocks noGrp="1"/>
          </p:cNvSpPr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TL;DR?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7" name="Google Shape;67;p14"/>
          <p:cNvSpPr txBox="1">
            <a:spLocks noGrp="1"/>
          </p:cNvSpPr>
          <p:nvPr>
            <p:ph type="subTitle" idx="1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Summary slide is at Slide 10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8" name="Google Shape;68;p14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chemeClr val="bg1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dirty="0">
                <a:solidFill>
                  <a:srgbClr val="FFFFFF"/>
                </a:solidFill>
              </a:rPr>
              <a:t>2</a:t>
            </a:r>
            <a:endParaRPr dirty="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Schema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5" name="Google Shape;75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Progress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Every validator issue completely categorized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Less than 12 issues are not done in the schema now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GitHub issues have been opened where validation is not yet included for these issues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Open tasks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Finalize microscopy (OME and TIFF are still incomplete)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Write some instructions for implementers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Come up with in-schema unit tests to pair context stubs to issues that should error/warn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chemeClr val="tx1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dirty="0">
                <a:solidFill>
                  <a:schemeClr val="bg1"/>
                </a:solidFill>
              </a:rPr>
              <a:t>3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57AA39B7-C4B3-857C-69E3-F6F32ABBA9B6}"/>
              </a:ext>
            </a:extLst>
          </p:cNvPr>
          <p:cNvSpPr txBox="1">
            <a:spLocks/>
          </p:cNvSpPr>
          <p:nvPr/>
        </p:nvSpPr>
        <p:spPr>
          <a:xfrm>
            <a:off x="8490250" y="4685474"/>
            <a:ext cx="548700" cy="39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ctr">
              <a:defRPr>
                <a:solidFill>
                  <a:srgbClr val="228B22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Validator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Now working client side in </a:t>
            </a:r>
            <a:r>
              <a:rPr lang="en" dirty="0" err="1">
                <a:solidFill>
                  <a:schemeClr val="bg1"/>
                </a:solidFill>
              </a:rPr>
              <a:t>OpenNeuro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Building tools, a new command line library, and various Deno -&gt; browser blockers were resolved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Continuous Integration via GitHub actions for Linux, Mac, and Windows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BIDS examples are running correctly with “expected” failures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Schema expression language tests pull directly from the schema setup as well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Quality of life improvements - better logging, wrapper for </a:t>
            </a:r>
            <a:r>
              <a:rPr lang="en" dirty="0" err="1">
                <a:solidFill>
                  <a:schemeClr val="bg1"/>
                </a:solidFill>
              </a:rPr>
              <a:t>deno</a:t>
            </a:r>
            <a:r>
              <a:rPr lang="en" dirty="0">
                <a:solidFill>
                  <a:schemeClr val="bg1"/>
                </a:solidFill>
              </a:rPr>
              <a:t> run command, ability to select schema by version, </a:t>
            </a:r>
            <a:r>
              <a:rPr lang="en" dirty="0" err="1">
                <a:solidFill>
                  <a:schemeClr val="bg1"/>
                </a:solidFill>
              </a:rPr>
              <a:t>url</a:t>
            </a:r>
            <a:r>
              <a:rPr lang="en" dirty="0">
                <a:solidFill>
                  <a:schemeClr val="bg1"/>
                </a:solidFill>
              </a:rPr>
              <a:t>, path.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Open tasks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Need to allow configuration of issue levels as an argument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Format type checking for JSON and TSV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Rectify remaining error codes from </a:t>
            </a:r>
            <a:r>
              <a:rPr lang="en" dirty="0" err="1">
                <a:solidFill>
                  <a:schemeClr val="bg1"/>
                </a:solidFill>
              </a:rPr>
              <a:t>bids_examples</a:t>
            </a:r>
            <a:endParaRPr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 err="1">
                <a:solidFill>
                  <a:schemeClr val="bg1"/>
                </a:solidFill>
              </a:rPr>
              <a:t>OpenNeuro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89" name="Google Shape;89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Schema validator is working on the client side (before uploads)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Most UI components function with either the legacy or schema validator now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Demonstration deployed to staging site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Open tasks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Server side validator needs some fixes to work with new command line and options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Issues components do not render details well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Switch for enabling/disabling per dataset is not implemented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 err="1">
                <a:solidFill>
                  <a:schemeClr val="bg1"/>
                </a:solidFill>
              </a:rPr>
              <a:t>OpenNeuro’s</a:t>
            </a:r>
            <a:r>
              <a:rPr lang="en" dirty="0">
                <a:solidFill>
                  <a:schemeClr val="bg1"/>
                </a:solidFill>
              </a:rPr>
              <a:t> validator configuration is ignored by the schema validator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Schema validator typescript integration is not working in </a:t>
            </a:r>
            <a:r>
              <a:rPr lang="en" dirty="0" err="1">
                <a:solidFill>
                  <a:schemeClr val="bg1"/>
                </a:solidFill>
              </a:rPr>
              <a:t>OpenNeuro’s</a:t>
            </a:r>
            <a:r>
              <a:rPr lang="en" dirty="0">
                <a:solidFill>
                  <a:schemeClr val="bg1"/>
                </a:solidFill>
              </a:rPr>
              <a:t> build chain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0" name="Google Shape;90;p17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rgbClr val="228B22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>
                <a:solidFill>
                  <a:srgbClr val="FFFFFF"/>
                </a:solidFill>
              </a:rPr>
              <a:t>5</a:t>
            </a:r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89B0BA22-6C13-E093-27C7-0083739BA488}"/>
              </a:ext>
            </a:extLst>
          </p:cNvPr>
          <p:cNvSpPr txBox="1">
            <a:spLocks/>
          </p:cNvSpPr>
          <p:nvPr/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ctr">
              <a:defRPr>
                <a:solidFill>
                  <a:srgbClr val="228B22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5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Tooling (</a:t>
            </a: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full tooling report here</a:t>
            </a:r>
            <a:r>
              <a:rPr lang="en" dirty="0">
                <a:solidFill>
                  <a:schemeClr val="bg1"/>
                </a:solidFill>
              </a:rPr>
              <a:t>)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6" name="Google Shape;96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New </a:t>
            </a:r>
            <a:r>
              <a:rPr lang="en" dirty="0" err="1">
                <a:solidFill>
                  <a:schemeClr val="bg1"/>
                </a:solidFill>
              </a:rPr>
              <a:t>bst.parse</a:t>
            </a:r>
            <a:r>
              <a:rPr lang="en" dirty="0">
                <a:solidFill>
                  <a:schemeClr val="bg1"/>
                </a:solidFill>
              </a:rPr>
              <a:t> Module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New </a:t>
            </a:r>
            <a:r>
              <a:rPr lang="en" dirty="0" err="1">
                <a:solidFill>
                  <a:schemeClr val="bg1"/>
                </a:solidFill>
              </a:rPr>
              <a:t>bst.tests.test</a:t>
            </a:r>
            <a:r>
              <a:rPr lang="en" dirty="0">
                <a:solidFill>
                  <a:schemeClr val="bg1"/>
                </a:solidFill>
              </a:rPr>
              <a:t> parse Module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 err="1">
                <a:solidFill>
                  <a:schemeClr val="bg1"/>
                </a:solidFill>
              </a:rPr>
              <a:t>bst</a:t>
            </a:r>
            <a:r>
              <a:rPr lang="en" dirty="0">
                <a:solidFill>
                  <a:schemeClr val="bg1"/>
                </a:solidFill>
              </a:rPr>
              <a:t> validator now supports .</a:t>
            </a:r>
            <a:r>
              <a:rPr lang="en" dirty="0" err="1">
                <a:solidFill>
                  <a:schemeClr val="bg1"/>
                </a:solidFill>
              </a:rPr>
              <a:t>bidsignore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BIDS Examples Fixes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Parameterized Data Exclusion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Added checks to determine if Schema Version is compatible with the validator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Simpler and more seamless CLIs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Initial progress on a Python implementation of the schema expression language (for rule selectors and checks): </a:t>
            </a: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bids-specification pull request #1412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To do: Test parser on all test expressions and expressions found in schema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Implement context object and evaluate expressions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97" name="Google Shape;97;p18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rgbClr val="228B22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>
                <a:solidFill>
                  <a:srgbClr val="FFFFFF"/>
                </a:solidFill>
              </a:rPr>
              <a:t>6</a:t>
            </a:r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92B2612B-4453-F8E2-442E-F2DA170E4D02}"/>
              </a:ext>
            </a:extLst>
          </p:cNvPr>
          <p:cNvSpPr txBox="1">
            <a:spLocks/>
          </p:cNvSpPr>
          <p:nvPr/>
        </p:nvSpPr>
        <p:spPr>
          <a:xfrm>
            <a:off x="8496346" y="4677961"/>
            <a:ext cx="548700" cy="39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ctr">
              <a:defRPr>
                <a:solidFill>
                  <a:srgbClr val="228B22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6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Documentation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03" name="Google Shape;103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A standalone BEP Guide exists now! </a:t>
            </a:r>
            <a:r>
              <a:rPr lang="en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https://bids-extensions.readthedocs.io/</a:t>
            </a:r>
            <a:endParaRPr dirty="0">
              <a:solidFill>
                <a:schemeClr val="bg1"/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The little drop-down on GET INVOLVED on the BIDS Website was removed</a:t>
            </a:r>
            <a:br>
              <a:rPr lang="en" dirty="0">
                <a:solidFill>
                  <a:schemeClr val="bg1"/>
                </a:solidFill>
              </a:rPr>
            </a:b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https://bids.neuroimaging.io/get_involved.html</a:t>
            </a:r>
            <a:br>
              <a:rPr lang="e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https://github.com/bids-standard/bids-website/pull/278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Content from the GET INVOLVED drop-down is now a part of the </a:t>
            </a:r>
            <a:r>
              <a:rPr lang="en" dirty="0" err="1">
                <a:solidFill>
                  <a:schemeClr val="bg1"/>
                </a:solidFill>
              </a:rPr>
              <a:t>readthedocs</a:t>
            </a:r>
            <a:br>
              <a:rPr lang="en" dirty="0"/>
            </a:b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https://bids-extensions.readthedocs.io/en/latest/guide/</a:t>
            </a:r>
            <a:br>
              <a:rPr lang="e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https://bids-extensions.readthedocs.io/en/latest/submission/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A full content review occurred and a new “About the Schema” page exists</a:t>
            </a:r>
            <a:br>
              <a:rPr lang="en" dirty="0"/>
            </a:b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https://github.com/bids-standard/bids-extensions/pull/8</a:t>
            </a:r>
            <a:br>
              <a:rPr lang="en" dirty="0">
                <a:solidFill>
                  <a:schemeClr val="accent5">
                    <a:lumMod val="50000"/>
                  </a:schemeClr>
                </a:solidFill>
              </a:rPr>
            </a:b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https://bids-extensions.readthedocs.io/en/latest/schema/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Added schema section (largely built off of Chris’ state of the schema presentation), included example schema objects, links to schema, and renderings from the </a:t>
            </a:r>
            <a:r>
              <a:rPr lang="en" dirty="0">
                <a:solidFill>
                  <a:schemeClr val="accent5">
                    <a:lumMod val="50000"/>
                  </a:schemeClr>
                </a:solidFill>
              </a:rPr>
              <a:t>schema </a:t>
            </a: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https://github.com/bids-standard/bids-extensions/pull/</a:t>
            </a:r>
            <a:r>
              <a:rPr lang="en" u="sng" dirty="0">
                <a:solidFill>
                  <a:schemeClr val="accent5">
                    <a:lumMod val="50000"/>
                  </a:schemeClr>
                </a:solidFill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9</a:t>
            </a:r>
            <a:endParaRPr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04" name="Google Shape;104;p19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rgbClr val="228B22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>
                <a:solidFill>
                  <a:srgbClr val="FFFFFF"/>
                </a:solidFill>
              </a:rPr>
              <a:t>7</a:t>
            </a:r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C1C9A6ED-5D77-9BD6-0AAF-94B5648B42D0}"/>
              </a:ext>
            </a:extLst>
          </p:cNvPr>
          <p:cNvSpPr txBox="1">
            <a:spLocks/>
          </p:cNvSpPr>
          <p:nvPr/>
        </p:nvSpPr>
        <p:spPr>
          <a:xfrm>
            <a:off x="8496346" y="4677961"/>
            <a:ext cx="548700" cy="39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ctr">
              <a:defRPr>
                <a:solidFill>
                  <a:srgbClr val="228B22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7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337000" cy="431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Documentation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>
                <a:solidFill>
                  <a:srgbClr val="228B22"/>
                </a:solidFill>
              </a:defRPr>
            </a:pPr>
            <a:r>
              <a:rPr lang="en" sz="1800" dirty="0">
                <a:solidFill>
                  <a:schemeClr val="bg1"/>
                </a:solidFill>
                <a:latin typeface="Average"/>
                <a:ea typeface="Average"/>
                <a:cs typeface="Average"/>
                <a:sym typeface="Average"/>
              </a:rPr>
              <a:t>Information for contributing to BEPs now resides in one place</a:t>
            </a:r>
            <a:endParaRPr sz="1800" dirty="0">
              <a:solidFill>
                <a:schemeClr val="bg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endParaRPr dirty="0"/>
          </a:p>
        </p:txBody>
      </p:sp>
      <p:pic>
        <p:nvPicPr>
          <p:cNvPr id="110" name="Google Shape;11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8700" y="769163"/>
            <a:ext cx="6409176" cy="36051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rgbClr val="228B22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>
                <a:solidFill>
                  <a:srgbClr val="FFFFFF"/>
                </a:solidFill>
              </a:rPr>
              <a:t>8</a:t>
            </a:r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B1C6855A-3796-A156-4656-FF9C49590B4A}"/>
              </a:ext>
            </a:extLst>
          </p:cNvPr>
          <p:cNvSpPr txBox="1">
            <a:spLocks/>
          </p:cNvSpPr>
          <p:nvPr/>
        </p:nvSpPr>
        <p:spPr>
          <a:xfrm>
            <a:off x="8496346" y="4677961"/>
            <a:ext cx="548700" cy="39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ctr">
              <a:defRPr>
                <a:solidFill>
                  <a:srgbClr val="228B22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8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2392500" cy="42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 lang="en" dirty="0">
                <a:solidFill>
                  <a:schemeClr val="bg1"/>
                </a:solidFill>
              </a:rPr>
              <a:t>Documentation</a:t>
            </a:r>
            <a:endParaRPr dirty="0">
              <a:solidFill>
                <a:schemeClr val="bg1"/>
              </a:solidFill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>
                <a:solidFill>
                  <a:srgbClr val="228B22"/>
                </a:solidFill>
              </a:defRPr>
            </a:pPr>
            <a:r>
              <a:rPr lang="en" sz="1800" dirty="0">
                <a:solidFill>
                  <a:schemeClr val="bg1"/>
                </a:solidFill>
                <a:latin typeface="Average"/>
                <a:ea typeface="Average"/>
                <a:cs typeface="Average"/>
                <a:sym typeface="Average"/>
              </a:rPr>
              <a:t>Information and examples of the schema now reside with BEP documentation</a:t>
            </a:r>
            <a:endParaRPr sz="1800" dirty="0">
              <a:solidFill>
                <a:schemeClr val="bg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endParaRPr sz="1600" dirty="0"/>
          </a:p>
        </p:txBody>
      </p:sp>
      <p:pic>
        <p:nvPicPr>
          <p:cNvPr id="117" name="Google Shape;11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4200" y="810775"/>
            <a:ext cx="6261250" cy="3521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1"/>
          <p:cNvSpPr txBox="1">
            <a:spLocks noGrp="1"/>
          </p:cNvSpPr>
          <p:nvPr>
            <p:ph type="sldNum" idx="12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solidFill>
            <a:srgbClr val="228B22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28B22"/>
                </a:solidFill>
              </a:defRPr>
            </a:pPr>
            <a:r>
              <a:rPr>
                <a:solidFill>
                  <a:srgbClr val="FFFFFF"/>
                </a:solidFill>
              </a:rPr>
              <a:t>9</a:t>
            </a:r>
            <a:endParaRPr/>
          </a:p>
        </p:txBody>
      </p:sp>
      <p:sp>
        <p:nvSpPr>
          <p:cNvPr id="2" name="Google Shape;76;p15">
            <a:extLst>
              <a:ext uri="{FF2B5EF4-FFF2-40B4-BE49-F238E27FC236}">
                <a16:creationId xmlns:a16="http://schemas.microsoft.com/office/drawing/2014/main" id="{7D1D0ED5-8E41-AE9F-61F5-163E5E700958}"/>
              </a:ext>
            </a:extLst>
          </p:cNvPr>
          <p:cNvSpPr txBox="1">
            <a:spLocks/>
          </p:cNvSpPr>
          <p:nvPr/>
        </p:nvSpPr>
        <p:spPr>
          <a:xfrm>
            <a:off x="8496346" y="4677961"/>
            <a:ext cx="548700" cy="393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algn="ctr">
              <a:defRPr>
                <a:solidFill>
                  <a:srgbClr val="228B22"/>
                </a:solidFill>
              </a:defRPr>
            </a:pPr>
            <a:r>
              <a:rPr lang="en-US" dirty="0">
                <a:solidFill>
                  <a:schemeClr val="bg1"/>
                </a:solidFill>
              </a:rPr>
              <a:t>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832</Words>
  <Application>Microsoft Macintosh PowerPoint</Application>
  <PresentationFormat>On-screen Show (16:9)</PresentationFormat>
  <Paragraphs>97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Oswald</vt:lpstr>
      <vt:lpstr>Average</vt:lpstr>
      <vt:lpstr>Slate</vt:lpstr>
      <vt:lpstr>BIDS Sprint 3 Report</vt:lpstr>
      <vt:lpstr>TL;DR?</vt:lpstr>
      <vt:lpstr>Schema</vt:lpstr>
      <vt:lpstr>Validator</vt:lpstr>
      <vt:lpstr>OpenNeuro</vt:lpstr>
      <vt:lpstr>Tooling (full tooling report here)</vt:lpstr>
      <vt:lpstr>Documentation</vt:lpstr>
      <vt:lpstr>Documentation Information for contributing to BEPs now resides in one place </vt:lpstr>
      <vt:lpstr>Documentation Information and examples of the schema now reside with BEP documentation </vt:lpstr>
      <vt:lpstr>Summary</vt:lpstr>
      <vt:lpstr>SPECIAL THANKS TO THE STANFORD FOLKS AND THE NIMH DSST FOLKS FOR MAKING THIS HAPPEN!!!!</vt:lpstr>
      <vt:lpstr>Week’s reference documents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Michael Ofengenden</cp:lastModifiedBy>
  <cp:revision>4</cp:revision>
  <dcterms:modified xsi:type="dcterms:W3CDTF">2025-08-13T20:30:25Z</dcterms:modified>
</cp:coreProperties>
</file>